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21"/>
  </p:notesMasterIdLst>
  <p:handoutMasterIdLst>
    <p:handoutMasterId r:id="rId122"/>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1001" r:id="rId91"/>
    <p:sldId id="1002" r:id="rId92"/>
    <p:sldId id="1003" r:id="rId93"/>
    <p:sldId id="1004" r:id="rId94"/>
    <p:sldId id="1005" r:id="rId95"/>
    <p:sldId id="861" r:id="rId96"/>
    <p:sldId id="862" r:id="rId97"/>
    <p:sldId id="669" r:id="rId98"/>
    <p:sldId id="957" r:id="rId99"/>
    <p:sldId id="670" r:id="rId100"/>
    <p:sldId id="671" r:id="rId101"/>
    <p:sldId id="673" r:id="rId102"/>
    <p:sldId id="672" r:id="rId103"/>
    <p:sldId id="958" r:id="rId104"/>
    <p:sldId id="863" r:id="rId105"/>
    <p:sldId id="675" r:id="rId106"/>
    <p:sldId id="676" r:id="rId107"/>
    <p:sldId id="677" r:id="rId108"/>
    <p:sldId id="959" r:id="rId109"/>
    <p:sldId id="964" r:id="rId110"/>
    <p:sldId id="965" r:id="rId111"/>
    <p:sldId id="867" r:id="rId112"/>
    <p:sldId id="978" r:id="rId113"/>
    <p:sldId id="982" r:id="rId114"/>
    <p:sldId id="983" r:id="rId115"/>
    <p:sldId id="984" r:id="rId116"/>
    <p:sldId id="985" r:id="rId117"/>
    <p:sldId id="989" r:id="rId118"/>
    <p:sldId id="990" r:id="rId119"/>
    <p:sldId id="991" r:id="rId120"/>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7"/>
        <p:sld r:id="rId98"/>
        <p:sld r:id="rId100"/>
        <p:sld r:id="rId101"/>
        <p:sld r:id="rId103"/>
        <p:sld r:id="rId102"/>
      </p:sldLst>
    </p:custShow>
    <p:custShow name="Lab:  Creating Tests" id="25">
      <p:sldLst>
        <p:sld r:id="rId105"/>
        <p:sld r:id="rId106"/>
        <p:sld r:id="rId107"/>
        <p:sld r:id="rId108"/>
      </p:sldLst>
    </p:custShow>
    <p:custShow name="Lab:   Test Case Fundamentals" id="26">
      <p:sldLst>
        <p:sld r:id="rId112"/>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23"/>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ldId id="1001"/>
            <p14:sldId id="1002"/>
            <p14:sldId id="1003"/>
            <p14:sldId id="1004"/>
            <p14:sldId id="1005"/>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6733" autoAdjust="0"/>
  </p:normalViewPr>
  <p:slideViewPr>
    <p:cSldViewPr snapToGrid="0" snapToObjects="1" showGuides="1">
      <p:cViewPr varScale="1">
        <p:scale>
          <a:sx n="33" d="100"/>
          <a:sy n="33" d="100"/>
        </p:scale>
        <p:origin x="48" y="7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62" d="100"/>
          <a:sy n="62" d="100"/>
        </p:scale>
        <p:origin x="2333"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064E4450-E4A1-4B66-AEB9-778A73C8AB2F}"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do we split the linker command (</a:t>
            </a:r>
            <a:r>
              <a:rPr lang="en-US" sz="1000" dirty="0"/>
              <a:t>-std=gnu99)</a:t>
            </a:r>
            <a:r>
              <a:rPr lang="en-US" dirty="0"/>
              <a:t> and the linker option (</a:t>
            </a:r>
            <a:r>
              <a:rPr lang="en-US" sz="1000" dirty="0"/>
              <a:t>-</a:t>
            </a:r>
            <a:r>
              <a:rPr lang="en-US" sz="1000" dirty="0" err="1"/>
              <a:t>lm</a:t>
            </a:r>
            <a:r>
              <a:rPr lang="en-US" sz="1000" dirty="0"/>
              <a:t>)</a:t>
            </a:r>
            <a:r>
              <a:rPr lang="en-US" dirty="0"/>
              <a:t>?</a:t>
            </a:r>
          </a:p>
          <a:p>
            <a:endParaRPr lang="en-US" dirty="0"/>
          </a:p>
          <a:p>
            <a:r>
              <a:rPr lang="en-US" dirty="0"/>
              <a:t>Notice actual linker command extracted from the </a:t>
            </a:r>
            <a:r>
              <a:rPr lang="en-US" dirty="0" err="1"/>
              <a:t>vcshell</a:t>
            </a:r>
            <a:r>
              <a:rPr lang="en-US" dirty="0"/>
              <a:t> database:</a:t>
            </a:r>
          </a:p>
          <a:p>
            <a:r>
              <a:rPr lang="en-US" dirty="0"/>
              <a:t>C:\MinGW\bin\gcc.exe -std=gnu99 -o </a:t>
            </a:r>
            <a:r>
              <a:rPr lang="en-US" dirty="0" err="1"/>
              <a:t>lua</a:t>
            </a:r>
            <a:r>
              <a:rPr lang="en-US" dirty="0"/>
              <a:t> </a:t>
            </a:r>
            <a:r>
              <a:rPr lang="en-US" dirty="0" err="1"/>
              <a:t>lua.o</a:t>
            </a:r>
            <a:r>
              <a:rPr lang="en-US" dirty="0"/>
              <a:t> </a:t>
            </a:r>
            <a:r>
              <a:rPr lang="en-US" dirty="0" err="1"/>
              <a:t>liblua.a</a:t>
            </a:r>
            <a:r>
              <a:rPr lang="en-US" dirty="0"/>
              <a:t> -</a:t>
            </a:r>
            <a:r>
              <a:rPr lang="en-US" dirty="0" err="1"/>
              <a:t>lm</a:t>
            </a:r>
            <a:endParaRPr lang="en-US" dirty="0"/>
          </a:p>
          <a:p>
            <a:r>
              <a:rPr lang="en-US" dirty="0"/>
              <a:t>C:\MinGW\bin\gcc.exe -std=gnu99 -o </a:t>
            </a:r>
            <a:r>
              <a:rPr lang="en-US" dirty="0" err="1"/>
              <a:t>luac</a:t>
            </a:r>
            <a:r>
              <a:rPr lang="en-US" dirty="0"/>
              <a:t> </a:t>
            </a:r>
            <a:r>
              <a:rPr lang="en-US" dirty="0" err="1"/>
              <a:t>luac.o</a:t>
            </a:r>
            <a:r>
              <a:rPr lang="en-US" dirty="0"/>
              <a:t> </a:t>
            </a:r>
            <a:r>
              <a:rPr lang="en-US" dirty="0" err="1"/>
              <a:t>liblua.a</a:t>
            </a:r>
            <a:r>
              <a:rPr lang="en-US" dirty="0"/>
              <a:t> –</a:t>
            </a:r>
            <a:r>
              <a:rPr lang="en-US" dirty="0" err="1"/>
              <a:t>lm</a:t>
            </a:r>
            <a:endParaRPr lang="en-US" dirty="0"/>
          </a:p>
          <a:p>
            <a:endParaRPr lang="en-US" dirty="0"/>
          </a:p>
          <a:p>
            <a:endParaRPr lang="en-US" dirty="0"/>
          </a:p>
          <a:p>
            <a:r>
              <a:rPr lang="en-US" dirty="0"/>
              <a:t>Sometimes the order of the commands matter. We put the -std=gnu99 on the linker command. </a:t>
            </a:r>
            <a:r>
              <a:rPr lang="en-US" dirty="0" err="1"/>
              <a:t>VectorCAST</a:t>
            </a:r>
            <a:r>
              <a:rPr lang="en-US" dirty="0"/>
              <a:t> then places the –o and .a commands. Therefore to place the –</a:t>
            </a:r>
            <a:r>
              <a:rPr lang="en-US" dirty="0" err="1"/>
              <a:t>lm</a:t>
            </a:r>
            <a:r>
              <a:rPr lang="en-US" dirty="0"/>
              <a:t> option at the end of the linker command we place it in the options.</a:t>
            </a:r>
          </a:p>
          <a:p>
            <a:endParaRPr lang="en-US" dirty="0"/>
          </a:p>
          <a:p>
            <a:r>
              <a:rPr lang="en-US" dirty="0"/>
              <a:t>The “</a:t>
            </a:r>
            <a:r>
              <a:rPr lang="en-US" dirty="0" err="1"/>
              <a:t>liblua.a</a:t>
            </a:r>
            <a:r>
              <a:rPr lang="en-US" dirty="0"/>
              <a:t>” may be needed depending on if you are stubbing the libraries in that file or not.</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5632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484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273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lab gives the user familiarity with how to execute a </a:t>
            </a:r>
            <a:r>
              <a:rPr lang="en-US" dirty="0" err="1"/>
              <a:t>lua</a:t>
            </a:r>
            <a:r>
              <a:rPr lang="en-US" dirty="0"/>
              <a:t> command and also how to run a </a:t>
            </a:r>
            <a:r>
              <a:rPr lang="en-US" dirty="0" err="1"/>
              <a:t>lua</a:t>
            </a:r>
            <a:r>
              <a:rPr lang="en-US"/>
              <a:t> script.</a:t>
            </a:r>
            <a:endParaRPr lang="en-US" dirty="0"/>
          </a:p>
        </p:txBody>
      </p:sp>
    </p:spTree>
    <p:extLst>
      <p:ext uri="{BB962C8B-B14F-4D97-AF65-F5344CB8AC3E}">
        <p14:creationId xmlns:p14="http://schemas.microsoft.com/office/powerpoint/2010/main" val="27988902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7544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04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0560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303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326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7985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37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a:t>VectorCAST C/C++ training teaches you how to use VectorCAST</a:t>
            </a:r>
          </a:p>
          <a:p>
            <a:endParaRPr lang="en-US" dirty="0"/>
          </a:p>
          <a:p>
            <a:r>
              <a:rPr lang="en-US" dirty="0"/>
              <a:t>VectorCAST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VectorCAST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VectorCAST working directory in another location outside of the source base, VectorCAST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VectorCAST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VectorCAST working directory contains the Support Files folder and the start up scripts for VectorCAST.</a:t>
            </a:r>
          </a:p>
          <a:p>
            <a:endParaRPr lang="en-US" dirty="0"/>
          </a:p>
          <a:p>
            <a:r>
              <a:rPr lang="en-US" dirty="0"/>
              <a:t>Of course there will be other files once we create a VectorCAST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“dir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VectorCAST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dirty="0"/>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VectorCAST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VectorCAST modifies a unit for stub-by-function, Visual Studio whitebox, or code coverage, it may first preprocess the unit to expand macros and header files. This option tells VectorCAST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*.i,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SupportFiles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VectorCAST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a:t>VectorCAST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VectorCAST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VectorCAST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VectorCAST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29087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mn-cs"/>
              </a:rPr>
              <a:t>Continuous integration (CI) is a software development strategy that increases the speed of development while ensuring the quality of the code that teams deploy.</a:t>
            </a:r>
          </a:p>
          <a:p>
            <a:endParaRPr lang="en-US" sz="1000" b="0" i="0" kern="1200" dirty="0">
              <a:solidFill>
                <a:schemeClr val="tx1"/>
              </a:solidFill>
              <a:effectLst/>
              <a:latin typeface="Arial" panose="020B0604020202020204" pitchFamily="34" charset="0"/>
              <a:ea typeface="+mn-ea"/>
              <a:cs typeface="+mn-cs"/>
            </a:endParaRPr>
          </a:p>
          <a:p>
            <a:r>
              <a:rPr lang="en-US" sz="1000" b="0" i="0" kern="1200" dirty="0">
                <a:solidFill>
                  <a:schemeClr val="tx1"/>
                </a:solidFill>
                <a:effectLst/>
                <a:latin typeface="Arial" panose="020B0604020202020204" pitchFamily="34" charset="0"/>
                <a:ea typeface="+mn-ea"/>
                <a:cs typeface="+mn-cs"/>
              </a:rPr>
              <a:t>Best thing about the most popular CI tools is that they are FREE!!!</a:t>
            </a:r>
            <a:endParaRPr lang="en-US" dirty="0"/>
          </a:p>
        </p:txBody>
      </p:sp>
    </p:spTree>
    <p:extLst>
      <p:ext uri="{BB962C8B-B14F-4D97-AF65-F5344CB8AC3E}">
        <p14:creationId xmlns:p14="http://schemas.microsoft.com/office/powerpoint/2010/main" val="33189474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Multi job has been deprecated</a:t>
            </a:r>
          </a:p>
        </p:txBody>
      </p:sp>
    </p:spTree>
    <p:extLst>
      <p:ext uri="{BB962C8B-B14F-4D97-AF65-F5344CB8AC3E}">
        <p14:creationId xmlns:p14="http://schemas.microsoft.com/office/powerpoint/2010/main" val="23493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87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8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39662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906679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 option is used here in the make command because we are running the </a:t>
            </a:r>
            <a:r>
              <a:rPr lang="en-US" dirty="0" err="1"/>
              <a:t>makefile</a:t>
            </a:r>
            <a:r>
              <a:rPr lang="en-US" dirty="0"/>
              <a:t> from another directory. This option changes to the listed directory prior to reading the pointed </a:t>
            </a:r>
            <a:r>
              <a:rPr lang="en-US" dirty="0" err="1"/>
              <a:t>makefile</a:t>
            </a:r>
            <a:r>
              <a:rPr lang="en-US" dirty="0"/>
              <a:t>.</a:t>
            </a:r>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8651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dirty="0" err="1">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318C2AC2-E8F5-432C-95F2-F954A63EB800}"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VectorCAST and create a directory in “vcast_working” named “</a:t>
            </a:r>
            <a:r>
              <a:rPr lang="en-US" sz="1400" dirty="0" err="1"/>
              <a:t>MinGW_Template</a:t>
            </a:r>
            <a:r>
              <a:rPr lang="en-US" sz="1400" dirty="0"/>
              <a:t>”</a:t>
            </a:r>
          </a:p>
          <a:p>
            <a:pPr lvl="3"/>
            <a:r>
              <a:rPr lang="en-US" sz="1200" dirty="0"/>
              <a:t>mkdir </a:t>
            </a:r>
            <a:r>
              <a:rPr lang="en-US" sz="1200" dirty="0" err="1"/>
              <a:t>MinGW_Template</a:t>
            </a:r>
            <a:endParaRPr lang="en-US" sz="1200" dirty="0"/>
          </a:p>
          <a:p>
            <a:pPr lvl="1">
              <a:buClr>
                <a:srgbClr val="000000"/>
              </a:buClr>
              <a:buSzPct val="100000"/>
              <a:buFont typeface="+mj-lt"/>
              <a:buAutoNum type="arabicPeriod"/>
            </a:pPr>
            <a:r>
              <a:rPr lang="en-US" sz="1400" dirty="0"/>
              <a:t>In </a:t>
            </a:r>
            <a:r>
              <a:rPr lang="en-US" sz="1400" dirty="0" err="1"/>
              <a:t>VectorCAST</a:t>
            </a:r>
            <a:r>
              <a:rPr lang="en-US" sz="1400" dirty="0"/>
              <a:t> change the working directory to the </a:t>
            </a:r>
            <a:r>
              <a:rPr lang="en-US" sz="1400" dirty="0" err="1"/>
              <a:t>MinGW_Template</a:t>
            </a:r>
            <a:r>
              <a:rPr lang="en-US" sz="1400" dirty="0"/>
              <a:t>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SupportFiles folder and get the compile and linker command for source file lapi.c from the vcshell database. </a:t>
            </a:r>
            <a:r>
              <a:rPr lang="en-US" sz="1200" b="1" dirty="0"/>
              <a:t>Note: Paste these commands into a text document for use in later steps.</a:t>
            </a:r>
          </a:p>
          <a:p>
            <a:pPr lvl="4"/>
            <a:r>
              <a:rPr lang="en-US" sz="1200" dirty="0"/>
              <a:t>vcdb --cmd-verb=gcc.exe --file=lapi.c getcommand</a:t>
            </a:r>
          </a:p>
          <a:p>
            <a:pPr lvl="4"/>
            <a:r>
              <a:rPr lang="en-US" sz="1200" dirty="0"/>
              <a:t>vcdb --cmd-verb=gcc.exe getlinkcmd</a:t>
            </a:r>
          </a:p>
          <a:p>
            <a:pPr marL="639450" lvl="3" indent="-171450"/>
            <a:r>
              <a:rPr lang="en-US" sz="1200" dirty="0"/>
              <a:t>Copy the command for lapi.c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lapi.c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lapi.c compile command and append them in the Preprocessor and Compiler command.</a:t>
            </a:r>
          </a:p>
          <a:p>
            <a:pPr marL="855450" lvl="4" indent="-171450"/>
            <a:r>
              <a:rPr lang="en-US" sz="1200" dirty="0"/>
              <a:t>Flags: -std=gnu99 -O2 -Wall –Wextra</a:t>
            </a:r>
          </a:p>
          <a:p>
            <a:pPr marL="639450" lvl="3" indent="-171450"/>
            <a:r>
              <a:rPr lang="en-US" sz="1200" dirty="0"/>
              <a:t>Extract the linker flags from the link command and append them on the Linker/Debug tab under Linker options and Linker Options</a:t>
            </a:r>
          </a:p>
          <a:p>
            <a:pPr marL="855450" lvl="4" indent="-171450"/>
            <a:r>
              <a:rPr lang="en-US" sz="1200" dirty="0"/>
              <a:t>Linker Command: -std=gnu99</a:t>
            </a:r>
          </a:p>
          <a:p>
            <a:pPr marL="855450" lvl="4" indent="-171450"/>
            <a:r>
              <a:rPr lang="en-US" sz="1200" dirty="0"/>
              <a:t>Linker Options: -</a:t>
            </a:r>
            <a:r>
              <a:rPr lang="en-US" sz="1200" dirty="0" err="1"/>
              <a:t>lm</a:t>
            </a:r>
            <a:endParaRPr lang="en-US" sz="1200" dirty="0"/>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148" y="1707556"/>
            <a:ext cx="5149852" cy="3980727"/>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Statement+Branch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“src”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lapi.c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SupportFiles folder.</a:t>
            </a:r>
          </a:p>
          <a:p>
            <a:pPr lvl="3"/>
            <a:r>
              <a:rPr lang="en-US" dirty="0"/>
              <a:t>Open the command prompt and navigate to the MinGW_Template directory enter the following command</a:t>
            </a:r>
          </a:p>
          <a:p>
            <a:pPr lvl="4"/>
            <a:r>
              <a:rPr lang="en-US" dirty="0"/>
              <a:t>copy CCAST_.CFG ..\SupportFiles\MinGW_CCAST_.CFG</a:t>
            </a:r>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“vcast_working”.</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VectorCAST Project based on the MinGW template environment’s file.</a:t>
            </a:r>
          </a:p>
          <a:p>
            <a:pPr lvl="3"/>
            <a:r>
              <a:rPr lang="en-US" dirty="0"/>
              <a:t>Select File-&gt;New-&gt;VectorCAST Project-&gt;From Existing Environments.</a:t>
            </a:r>
          </a:p>
          <a:p>
            <a:pPr lvl="3"/>
            <a:r>
              <a:rPr lang="en-US" dirty="0"/>
              <a:t>Project Name: </a:t>
            </a:r>
            <a:r>
              <a:rPr lang="en-US" dirty="0" err="1"/>
              <a:t>Lua_Testing</a:t>
            </a:r>
            <a:endParaRPr lang="en-US" dirty="0"/>
          </a:p>
          <a:p>
            <a:pPr lvl="3"/>
            <a:r>
              <a:rPr lang="en-US" dirty="0"/>
              <a:t>Environment source: Select “Existing </a:t>
            </a:r>
            <a:r>
              <a:rPr lang="en-US" dirty="0" err="1"/>
              <a:t>Envronments</a:t>
            </a:r>
            <a:r>
              <a:rPr lang="en-US" dirty="0"/>
              <a:t>”.</a:t>
            </a:r>
          </a:p>
          <a:p>
            <a:pPr lvl="3"/>
            <a:r>
              <a:rPr lang="en-US" dirty="0"/>
              <a:t>Select the Factor Options check box and then select all options Compiler, Environment and Search Directories.</a:t>
            </a:r>
          </a:p>
          <a:p>
            <a:pPr lvl="3"/>
            <a:r>
              <a:rPr lang="en-US" dirty="0"/>
              <a:t>Click on the Add Search Directories button (green ‘+’)</a:t>
            </a:r>
          </a:p>
          <a:p>
            <a:pPr lvl="4"/>
            <a:r>
              <a:rPr lang="en-US" dirty="0"/>
              <a:t>Navigate to the </a:t>
            </a:r>
            <a:r>
              <a:rPr lang="en-US" dirty="0" err="1"/>
              <a:t>MinGW_Template</a:t>
            </a:r>
            <a:r>
              <a:rPr lang="en-US" dirty="0"/>
              <a:t> directory and select Choose.</a:t>
            </a:r>
          </a:p>
          <a:p>
            <a:pPr lvl="4"/>
            <a:r>
              <a:rPr lang="en-US" dirty="0"/>
              <a:t>Select Next.</a:t>
            </a:r>
          </a:p>
          <a:p>
            <a:pPr lvl="4"/>
            <a:r>
              <a:rPr lang="en-US" dirty="0"/>
              <a:t>Select Finish on the next screen</a:t>
            </a:r>
          </a:p>
          <a:p>
            <a:pPr lvl="5"/>
            <a:r>
              <a:rPr lang="en-US" dirty="0"/>
              <a:t>The “LAPI” environment should automatically be selected.</a:t>
            </a:r>
          </a:p>
          <a:p>
            <a:pPr lvl="3"/>
            <a:r>
              <a:rPr lang="en-US" dirty="0"/>
              <a:t>In the Project View there should be a Lua_Testing project with GNU_Native_9.x_9.2_C compiler node.</a:t>
            </a:r>
          </a:p>
          <a:p>
            <a:pPr lvl="4"/>
            <a:r>
              <a:rPr lang="en-US" dirty="0"/>
              <a:t>Rename the Test Suite and Group node to “MinGW_UnitTestSuite” and </a:t>
            </a:r>
            <a:r>
              <a:rPr lang="en-US" dirty="0" err="1"/>
              <a:t>MinGW_UnitTestGroup</a:t>
            </a:r>
            <a:r>
              <a:rPr lang="en-US" dirty="0"/>
              <a:t> respectively.</a:t>
            </a:r>
          </a:p>
          <a:p>
            <a:pPr lvl="4"/>
            <a:r>
              <a:rPr lang="en-US" dirty="0"/>
              <a:t>Right click on the LAPI environment and select Migrate to Workspace</a:t>
            </a:r>
          </a:p>
          <a:p>
            <a:pPr lvl="3"/>
            <a:r>
              <a:rPr lang="en-US" dirty="0"/>
              <a:t>Build the LAPI environment</a:t>
            </a:r>
          </a:p>
          <a:p>
            <a:pPr lvl="4"/>
            <a:r>
              <a:rPr lang="en-US" dirty="0"/>
              <a:t>Right click on environment and select Build-&gt;Full</a:t>
            </a:r>
          </a:p>
          <a:p>
            <a:pPr marL="285750" lvl="1" indent="-285750">
              <a:buClr>
                <a:srgbClr val="000000"/>
              </a:buClr>
              <a:buSzPct val="100000"/>
              <a:buFont typeface="Wingdings 3" panose="05040102010807070707" pitchFamily="18" charset="2"/>
              <a:buAutoNum type="arabicPeriod"/>
            </a:pPr>
            <a:r>
              <a:rPr lang="en-US" dirty="0"/>
              <a:t>Re-run the test cases that were imported from the template environment.</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VectorCAST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VectorCAST Project level (gear icon)</a:t>
            </a:r>
          </a:p>
          <a:p>
            <a:pPr lvl="3"/>
            <a:r>
              <a:rPr lang="en-US" sz="1800" dirty="0"/>
              <a:t>Right click on Search Directories box at the Suite level and select “Cut”.</a:t>
            </a:r>
          </a:p>
          <a:p>
            <a:pPr lvl="3"/>
            <a:r>
              <a:rPr lang="en-US" sz="1800" dirty="0"/>
              <a:t>Right click on the Project level and select “Paste”.</a:t>
            </a:r>
          </a:p>
          <a:p>
            <a:pPr lvl="3"/>
            <a:r>
              <a:rPr lang="en-US" sz="1800" dirty="0"/>
              <a:t>Do the same for Whitebox and Coverage Type. </a:t>
            </a:r>
          </a:p>
          <a:p>
            <a:pPr lvl="3"/>
            <a:r>
              <a:rPr lang="en-US" sz="1800" dirty="0"/>
              <a:t>Close the configuration editor and save.</a:t>
            </a:r>
          </a:p>
          <a:p>
            <a:pPr lvl="2"/>
            <a:r>
              <a:rPr lang="en-US" sz="2000" dirty="0"/>
              <a:t>Right click on LAPI and select “Clean…” and then rebuild the environment.</a:t>
            </a:r>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239755" y="1260000"/>
            <a:ext cx="7724489" cy="5220000"/>
          </a:xfrm>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scripting language works. But first we need to build the application.</a:t>
            </a:r>
          </a:p>
          <a:p>
            <a:pPr lvl="2"/>
            <a:r>
              <a:rPr lang="en-US" sz="2000" dirty="0"/>
              <a:t>Close any open environments in VectorCAST.</a:t>
            </a:r>
          </a:p>
          <a:p>
            <a:pPr lvl="2"/>
            <a:r>
              <a:rPr lang="en-US" sz="2000" dirty="0"/>
              <a:t>From VectorCAST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“src”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“src” directory execute lua.exe and enter the following commands</a:t>
            </a:r>
          </a:p>
          <a:p>
            <a:pPr lvl="3"/>
            <a:r>
              <a:rPr lang="en-US" sz="1800" dirty="0"/>
              <a:t>print “Hello world!!”</a:t>
            </a:r>
          </a:p>
          <a:p>
            <a:pPr lvl="3"/>
            <a:r>
              <a:rPr lang="en-US" sz="1800" dirty="0"/>
              <a:t>os.exit()</a:t>
            </a:r>
          </a:p>
          <a:p>
            <a:pPr lvl="2"/>
            <a:r>
              <a:rPr lang="en-US" sz="2000" dirty="0"/>
              <a:t>Change directory to lua-5.3.4-tests to run sample test script</a:t>
            </a:r>
          </a:p>
          <a:p>
            <a:pPr lvl="3"/>
            <a:r>
              <a:rPr lang="en-US" sz="1800" dirty="0"/>
              <a:t>..\lua-5.3.5\src\lua.exe strings.lua</a:t>
            </a:r>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VectorCAST Project View right click on compiler node GNU_Native_9.x_9.2_C and select Add Test Suite</a:t>
            </a:r>
          </a:p>
          <a:p>
            <a:pPr lvl="2"/>
            <a:r>
              <a:rPr lang="en-US" sz="2000" dirty="0"/>
              <a:t>Name the new test suite “MinGW_SystemTestSuite” and click Add</a:t>
            </a:r>
          </a:p>
          <a:p>
            <a:pPr lvl="2"/>
            <a:r>
              <a:rPr lang="en-US" sz="2000" dirty="0"/>
              <a:t>Right click on MinGW_SystemTestSuite and select Add Group</a:t>
            </a:r>
          </a:p>
          <a:p>
            <a:pPr lvl="2"/>
            <a:r>
              <a:rPr lang="en-US" sz="2000" dirty="0"/>
              <a:t>Name the new group “MinGW_SystemTestGroup” and select Add</a:t>
            </a:r>
          </a:p>
          <a:p>
            <a:pPr>
              <a:buNone/>
            </a:pPr>
            <a:r>
              <a:rPr lang="en-US" sz="2000" dirty="0"/>
              <a:t>Create the QA environment</a:t>
            </a:r>
          </a:p>
          <a:p>
            <a:pPr lvl="2"/>
            <a:r>
              <a:rPr lang="en-US" sz="2000" dirty="0"/>
              <a:t>Right click on MinGW_SystemTestGroup and select Create System Test Environment-&gt;interactive</a:t>
            </a:r>
          </a:p>
          <a:p>
            <a:pPr lvl="2"/>
            <a:r>
              <a:rPr lang="en-US" sz="2000" dirty="0"/>
              <a:t>Step 2:</a:t>
            </a:r>
          </a:p>
          <a:p>
            <a:pPr lvl="3"/>
            <a:r>
              <a:rPr lang="en-US" sz="1800" dirty="0"/>
              <a:t>Name the environment “Lua_System_Test”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“src”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c_cover_io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Instrument-&gt;Statement+Branch</a:t>
            </a:r>
          </a:p>
          <a:p>
            <a:pPr lvl="3"/>
            <a:r>
              <a:rPr lang="en-US" sz="1800" dirty="0"/>
              <a:t>This will create instrumented copies of the source code and store them in the following directory</a:t>
            </a:r>
          </a:p>
          <a:p>
            <a:pPr lvl="4"/>
            <a:r>
              <a:rPr lang="en-US" sz="1800" dirty="0"/>
              <a:t>\vcast_working\vcast_qa\Lua_System_Test\vc-inst</a:t>
            </a:r>
          </a:p>
          <a:p>
            <a:pPr>
              <a:buNone/>
            </a:pPr>
            <a:endParaRPr lang="en-US" sz="2000" dirty="0"/>
          </a:p>
          <a:p>
            <a:pPr>
              <a:buNone/>
            </a:pPr>
            <a:r>
              <a:rPr lang="en-US" sz="2000" dirty="0"/>
              <a:t>Lua builds two executables: lua.exe and luac.exe. Therefore, there are two main functions in each source file lua.c and luac.c. We will append Cover IO to each file.</a:t>
            </a:r>
          </a:p>
          <a:p>
            <a:pPr lvl="2"/>
            <a:r>
              <a:rPr lang="en-US" sz="2000" dirty="0"/>
              <a:t>Right click on lua.c and select Append Cover IO</a:t>
            </a:r>
          </a:p>
          <a:p>
            <a:pPr lvl="2"/>
            <a:r>
              <a:rPr lang="en-US" sz="2000" dirty="0"/>
              <a:t>Do the same for luac.c</a:t>
            </a:r>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c_cover_io.c</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Lua_System_Test environment and select </a:t>
            </a:r>
          </a:p>
          <a:p>
            <a:pPr lvl="3"/>
            <a:r>
              <a:rPr lang="en-US" sz="1800" dirty="0"/>
              <a:t>System Testing-&gt;Edit Script</a:t>
            </a:r>
          </a:p>
          <a:p>
            <a:pPr lvl="2"/>
            <a:r>
              <a:rPr lang="en-US" sz="2000" dirty="0"/>
              <a:t>In the editor find “self.locationWhereWeRunMake” and edit to the following:</a:t>
            </a:r>
          </a:p>
          <a:p>
            <a:pPr lvl="3"/>
            <a:r>
              <a:rPr lang="en-US" sz="1800" dirty="0"/>
              <a:t>self.locationWhereWeRunMake = os.environ['VCAST_SRC_BASE’]</a:t>
            </a:r>
          </a:p>
          <a:p>
            <a:pPr lvl="3"/>
            <a:r>
              <a:rPr lang="en-US" sz="1800" dirty="0"/>
              <a:t>Using the environment variable will make this solution portable.</a:t>
            </a:r>
          </a:p>
          <a:p>
            <a:pPr lvl="2"/>
            <a:r>
              <a:rPr lang="en-US" sz="2000" dirty="0"/>
              <a:t>Find “self.topLevelMakeCommand” and edit to the following:</a:t>
            </a:r>
          </a:p>
          <a:p>
            <a:pPr lvl="3"/>
            <a:r>
              <a:rPr lang="en-US" sz="1800" dirty="0"/>
              <a:t>self.topLevelMakeCommand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system_tests.py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VectorCAST/QA environment we need to generate regression scripts.</a:t>
            </a:r>
          </a:p>
          <a:p>
            <a:pPr lvl="2"/>
            <a:r>
              <a:rPr lang="en-US" sz="2000" dirty="0"/>
              <a:t>Open the Lua_System_Test QA environment.</a:t>
            </a:r>
          </a:p>
          <a:p>
            <a:pPr lvl="2"/>
            <a:r>
              <a:rPr lang="en-US" sz="2000" dirty="0"/>
              <a:t>Select Environment-&gt;Create Regression Script</a:t>
            </a:r>
          </a:p>
          <a:p>
            <a:pPr lvl="2"/>
            <a:r>
              <a:rPr lang="en-US" sz="2000" dirty="0"/>
              <a:t>In the Choose Save Directory dialog select the vcast_qa folder and click on Choose.</a:t>
            </a:r>
          </a:p>
          <a:p>
            <a:pPr lvl="2"/>
            <a:r>
              <a:rPr lang="en-US" sz="2000" dirty="0"/>
              <a:t>Select OK when the Regression Script Built dialog appears.</a:t>
            </a:r>
          </a:p>
          <a:p>
            <a:pPr lvl="2"/>
            <a:r>
              <a:rPr lang="en-US" sz="2000" dirty="0"/>
              <a:t>Open the vcast_qa folder and verify that Lua_System_Test.bat and Lua_System_Test.enc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VectorCAST toolbar and navigate to the “lua-5.3.4-tests” folder.</a:t>
            </a:r>
          </a:p>
          <a:p>
            <a:pPr lvl="2"/>
            <a:r>
              <a:rPr lang="en-US" sz="2000" dirty="0"/>
              <a:t>At the command line enter the following commands</a:t>
            </a:r>
          </a:p>
          <a:p>
            <a:pPr lvl="3"/>
            <a:r>
              <a:rPr lang="en-US" sz="1800" dirty="0"/>
              <a:t>..\lua-5.3.5\src\lua.exe constructs.lua</a:t>
            </a:r>
          </a:p>
          <a:p>
            <a:pPr lvl="3"/>
            <a:r>
              <a:rPr lang="en-US" sz="1800" dirty="0"/>
              <a:t>..\lua-5.3.5\src\lua.exe literals.lua</a:t>
            </a:r>
          </a:p>
          <a:p>
            <a:pPr lvl="3"/>
            <a:r>
              <a:rPr lang="en-US" sz="1800" dirty="0"/>
              <a:t>..\lua-5.3.5\src\lua.exe goto.lua</a:t>
            </a:r>
          </a:p>
          <a:p>
            <a:pPr lvl="3"/>
            <a:r>
              <a:rPr lang="en-US" sz="1800" dirty="0"/>
              <a:t>..\lua-5.3.5\src\lua.exe locals.lua</a:t>
            </a:r>
          </a:p>
          <a:p>
            <a:pPr>
              <a:buNone/>
            </a:pPr>
            <a:r>
              <a:rPr lang="en-US" sz="2000" dirty="0"/>
              <a:t>Now we can collect coverage data from the system tests that were executed to import into VectorCAST.</a:t>
            </a:r>
          </a:p>
          <a:p>
            <a:pPr lvl="2"/>
            <a:r>
              <a:rPr lang="en-US" sz="2000" dirty="0"/>
              <a:t>Open the Lua_System_Test environment and select Environment-&gt;Add Test Results.</a:t>
            </a:r>
          </a:p>
          <a:p>
            <a:pPr lvl="2"/>
            <a:r>
              <a:rPr lang="en-US" sz="2000" dirty="0"/>
              <a:t>Navigate to the “lua-5.3.5\src”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a:t>VectorCAST C/C++ Workflow</a:t>
            </a:r>
          </a:p>
          <a:p>
            <a:pPr lvl="2"/>
            <a:r>
              <a:rPr lang="en-US" sz="2000" dirty="0"/>
              <a:t>Module 3</a:t>
            </a:r>
          </a:p>
          <a:p>
            <a:pPr lvl="4"/>
            <a:r>
              <a:rPr lang="en-US" sz="2000" dirty="0"/>
              <a:t>VectorCAST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a:t>VectorCAST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a:t>VectorCAST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a:t>VectorCAST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VectorCAST C/C++ Training</a:t>
            </a:r>
          </a:p>
          <a:p>
            <a:pPr lvl="2"/>
            <a:r>
              <a:rPr lang="en-US" sz="1800" dirty="0"/>
              <a:t>How to use the tools supplied with VectorCAST</a:t>
            </a:r>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a:t>VectorCAST Workflow Training</a:t>
            </a:r>
          </a:p>
          <a:p>
            <a:pPr lvl="2"/>
            <a:r>
              <a:rPr lang="en-US" sz="1800" dirty="0"/>
              <a:t>How to implement 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a:t>VectorCAST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VectorCAST Workflow and C/C++ Training</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VectorCAST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a:t>VectorCAST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vector-DEMO.lic</a:t>
            </a:r>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a:t>VectorCAST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a:t>VectorCAST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Answers the question: </a:t>
            </a:r>
            <a:r>
              <a:rPr lang="en-US" dirty="0">
                <a:solidFill>
                  <a:srgbClr val="B70032"/>
                </a:solidFill>
              </a:rPr>
              <a:t>“When I ran my code, what actually executed?”</a:t>
            </a:r>
          </a:p>
          <a:p>
            <a:pPr lvl="1" fontAlgn="auto">
              <a:spcAft>
                <a:spcPts val="0"/>
              </a:spcAft>
            </a:pPr>
            <a:endParaRPr lang="en-US" dirty="0">
              <a:solidFill>
                <a:srgbClr val="B70032"/>
              </a:solidFill>
            </a:endParaRPr>
          </a:p>
          <a:p>
            <a:pPr lvl="1" fontAlgn="auto">
              <a:spcAft>
                <a:spcPts val="0"/>
              </a:spcAft>
            </a:pPr>
            <a:r>
              <a:rPr lang="en-US" dirty="0"/>
              <a:t>Identifies </a:t>
            </a:r>
            <a:r>
              <a:rPr lang="en-US" i="1" dirty="0">
                <a:solidFill>
                  <a:srgbClr val="B70032"/>
                </a:solidFill>
              </a:rPr>
              <a:t>gaps </a:t>
            </a:r>
            <a:r>
              <a:rPr lang="en-US" dirty="0"/>
              <a:t>in test coverage</a:t>
            </a:r>
          </a:p>
          <a:p>
            <a:pPr lvl="1" fontAlgn="auto">
              <a:spcAft>
                <a:spcPts val="0"/>
              </a:spcAft>
            </a:pPr>
            <a:r>
              <a:rPr lang="en-US" dirty="0"/>
              <a:t>Each result shows what occurred during one run</a:t>
            </a:r>
          </a:p>
          <a:p>
            <a:pPr lvl="2" fontAlgn="auto">
              <a:spcAft>
                <a:spcPts val="0"/>
              </a:spcAft>
            </a:pPr>
            <a:r>
              <a:rPr lang="en-US" dirty="0"/>
              <a:t>Multiple runs aggregate to show overall coverage</a:t>
            </a:r>
          </a:p>
          <a:p>
            <a:pPr lvl="1" fontAlgn="auto">
              <a:spcAft>
                <a:spcPts val="0"/>
              </a:spcAft>
            </a:pPr>
            <a:r>
              <a:rPr lang="en-US" dirty="0"/>
              <a:t>Coverage is </a:t>
            </a:r>
            <a:r>
              <a:rPr lang="en-US" b="1" dirty="0"/>
              <a:t>NOT</a:t>
            </a:r>
            <a:r>
              <a:rPr lang="en-US" dirty="0"/>
              <a:t> proof that the code is correct!</a:t>
            </a:r>
          </a:p>
          <a:p>
            <a:pPr lvl="2" fontAlgn="auto">
              <a:spcAft>
                <a:spcPts val="0"/>
              </a:spcAft>
            </a:pPr>
            <a:r>
              <a:rPr lang="en-US" dirty="0"/>
              <a:t>Good test pass/fail criteria show correctness.</a:t>
            </a:r>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dirty="0"/>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printf(“Executed line NNN”); throughout source</a:t>
            </a:r>
          </a:p>
          <a:p>
            <a:pPr lvl="2" fontAlgn="auto">
              <a:spcAft>
                <a:spcPts val="0"/>
              </a:spcAft>
            </a:pPr>
            <a:endParaRPr lang="en-US" dirty="0"/>
          </a:p>
          <a:p>
            <a:pPr lvl="1" fontAlgn="auto">
              <a:spcAft>
                <a:spcPts val="0"/>
              </a:spcAft>
            </a:pPr>
            <a:r>
              <a:rPr lang="en-US" dirty="0"/>
              <a:t>Actual Concept:</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Unit Test Build Process</a:t>
            </a:r>
          </a:p>
        </p:txBody>
      </p:sp>
      <p:sp>
        <p:nvSpPr>
          <p:cNvPr id="24578" name="Rectangle 4"/>
          <p:cNvSpPr>
            <a:spLocks noGrp="1" noChangeArrowheads="1"/>
          </p:cNvSpPr>
          <p:nvPr>
            <p:ph type="title"/>
          </p:nvPr>
        </p:nvSpPr>
        <p:spPr/>
        <p:txBody>
          <a:bodyPr/>
          <a:lstStyle/>
          <a:p>
            <a:r>
              <a:rPr lang="en-US" dirty="0"/>
              <a:t>VectorCAST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a:t>VectorCAST System Test Build Process</a:t>
            </a:r>
          </a:p>
        </p:txBody>
      </p:sp>
      <p:sp>
        <p:nvSpPr>
          <p:cNvPr id="4" name="Title 3"/>
          <p:cNvSpPr>
            <a:spLocks noGrp="1"/>
          </p:cNvSpPr>
          <p:nvPr>
            <p:ph type="title"/>
          </p:nvPr>
        </p:nvSpPr>
        <p:spPr/>
        <p:txBody>
          <a:bodyPr/>
          <a:lstStyle/>
          <a:p>
            <a:r>
              <a:rPr lang="en-US" dirty="0"/>
              <a:t>VectorCAST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VectorCAST!!!!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a:t>VectorCAST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dirty="0"/>
              <a:t>Training Modules</a:t>
            </a:r>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dirty="0"/>
              <a:t>Company Overview</a:t>
            </a:r>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Kempen,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VectorCAST working folder structure.</a:t>
            </a:r>
          </a:p>
          <a:p>
            <a:pPr lvl="2"/>
            <a:r>
              <a:rPr lang="en-US" sz="2000" dirty="0"/>
              <a:t>VectorCAST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VectorCAST artifacts in one folder.</a:t>
            </a:r>
          </a:p>
          <a:p>
            <a:pPr lvl="2"/>
            <a:r>
              <a:rPr lang="en-US" sz="2000" dirty="0"/>
              <a:t>Create a VectorCAST working directory in the base directory of your source code.</a:t>
            </a:r>
          </a:p>
          <a:p>
            <a:pPr lvl="3"/>
            <a:r>
              <a:rPr lang="en-US" sz="1800" dirty="0"/>
              <a:t>When you check out the source code from configuration management, VectorCAST artifacts are already available.</a:t>
            </a:r>
          </a:p>
          <a:p>
            <a:pPr lvl="3"/>
            <a:r>
              <a:rPr lang="en-US" sz="1800" dirty="0"/>
              <a:t>VectorCAST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a:t>VectorCAST Startup Scripts</a:t>
            </a:r>
          </a:p>
          <a:p>
            <a:pPr lvl="2"/>
            <a:r>
              <a:rPr lang="en-US" sz="2000" dirty="0"/>
              <a:t>Stored in the VectorCAST working directory.</a:t>
            </a:r>
          </a:p>
          <a:p>
            <a:pPr lvl="2"/>
            <a:r>
              <a:rPr lang="en-US" sz="2000" dirty="0"/>
              <a:t>Used to set up environment variables useful for automation and portability.</a:t>
            </a:r>
          </a:p>
          <a:p>
            <a:pPr lvl="1">
              <a:buNone/>
            </a:pPr>
            <a:endParaRPr lang="en-US" sz="2000" dirty="0"/>
          </a:p>
          <a:p>
            <a:pPr lvl="1">
              <a:buNone/>
            </a:pPr>
            <a:r>
              <a:rPr lang="en-US" sz="2000" dirty="0"/>
              <a:t>VectorCAST Support Files Folder </a:t>
            </a:r>
          </a:p>
          <a:p>
            <a:pPr lvl="2"/>
            <a:r>
              <a:rPr lang="en-US" sz="2000" dirty="0"/>
              <a:t>This is created inside of the VectorCAST working folder.</a:t>
            </a:r>
          </a:p>
          <a:p>
            <a:pPr lvl="2"/>
            <a:r>
              <a:rPr lang="en-US" sz="2000" dirty="0"/>
              <a:t>Used to store files that are essential to VectorCAST and your project</a:t>
            </a:r>
          </a:p>
          <a:p>
            <a:pPr lvl="3"/>
            <a:r>
              <a:rPr lang="en-US" sz="1800" dirty="0"/>
              <a:t>Custom linker scripts</a:t>
            </a:r>
          </a:p>
          <a:p>
            <a:pPr lvl="3"/>
            <a:r>
              <a:rPr lang="en-US" sz="1800" dirty="0"/>
              <a:t>Custom header files</a:t>
            </a:r>
          </a:p>
          <a:p>
            <a:pPr lvl="3"/>
            <a:r>
              <a:rPr lang="en-US" sz="1800" dirty="0"/>
              <a:t>Databases for vcshell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Directory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a:t>VectorCAST is started via two .bat/.sh scripts</a:t>
            </a:r>
          </a:p>
          <a:p>
            <a:pPr lvl="2"/>
            <a:r>
              <a:rPr lang="en-US" sz="1800" dirty="0"/>
              <a:t>setup_env.bat/.sh</a:t>
            </a:r>
          </a:p>
          <a:p>
            <a:pPr lvl="3"/>
            <a:r>
              <a:rPr lang="en-US" sz="1600" dirty="0"/>
              <a:t>Establishes environment variables used for automation and portability</a:t>
            </a:r>
          </a:p>
          <a:p>
            <a:pPr lvl="3"/>
            <a:r>
              <a:rPr lang="en-US" sz="1600" dirty="0"/>
              <a:t>Specifies VectorCAST installation directory and license file</a:t>
            </a:r>
          </a:p>
          <a:p>
            <a:pPr lvl="3"/>
            <a:r>
              <a:rPr lang="en-US" sz="1600" dirty="0"/>
              <a:t>Directories containing executables for build tools and VectorCAST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VectorCAST</a:t>
            </a:r>
          </a:p>
          <a:p>
            <a:pPr marL="0" lvl="1" indent="0">
              <a:buNone/>
            </a:pPr>
            <a:endParaRPr lang="en-US" sz="2000" dirty="0"/>
          </a:p>
          <a:p>
            <a:pPr marL="0" lvl="1" indent="0">
              <a:buNone/>
            </a:pPr>
            <a:r>
              <a:rPr lang="en-US" sz="2000" dirty="0"/>
              <a:t>Why have two scripts? Why not set up environment variables in Start_VectorCAST.bat/.sh?</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VectorCAST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“dir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a:t>VectorCAST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VectorCAST “vcshell”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dirty="0"/>
              <a:t>Company Overview</a:t>
            </a:r>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Mgr: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vcshell?</a:t>
            </a:r>
          </a:p>
          <a:p>
            <a:pPr lvl="2"/>
            <a:r>
              <a:rPr lang="en-US" sz="2000" dirty="0"/>
              <a:t>VectorCAST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vcshell.db</a:t>
            </a:r>
          </a:p>
          <a:p>
            <a:pPr lvl="2"/>
            <a:r>
              <a:rPr lang="en-US" sz="2000" dirty="0"/>
              <a:t>File specific build commands, file listing, etc. can be easily accessed by the command line utility “vcdb” (explained on next slide)</a:t>
            </a:r>
          </a:p>
          <a:p>
            <a:pPr lvl="2"/>
            <a:endParaRPr lang="en-US" sz="2000" dirty="0"/>
          </a:p>
          <a:p>
            <a:r>
              <a:rPr lang="en-US" sz="2400" dirty="0"/>
              <a:t>Example</a:t>
            </a:r>
          </a:p>
          <a:p>
            <a:pPr lvl="2"/>
            <a:r>
              <a:rPr lang="en-US" sz="1800" dirty="0"/>
              <a:t>%VECTORCAST_DIR%\vcshell --vcbg --echo --out=build_log.txt make generic</a:t>
            </a:r>
            <a:endParaRPr lang="en-US" sz="2400" dirty="0"/>
          </a:p>
          <a:p>
            <a:pPr lvl="3"/>
            <a:r>
              <a:rPr lang="en-US" sz="1600" dirty="0"/>
              <a:t>--vcbg is necessary to record commands</a:t>
            </a:r>
          </a:p>
          <a:p>
            <a:pPr lvl="3"/>
            <a:r>
              <a:rPr lang="en-US" sz="1600" dirty="0"/>
              <a:t>--echo (Optional) Output commands to a file</a:t>
            </a:r>
          </a:p>
          <a:p>
            <a:pPr lvl="4"/>
            <a:r>
              <a:rPr lang="en-US" sz="1600" dirty="0"/>
              <a:t>Default file name -&gt; vecho.out</a:t>
            </a:r>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vcshell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vcdb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“vcdb” utility is used to access commands and options recorded by vcshell.</a:t>
            </a:r>
          </a:p>
          <a:p>
            <a:pPr lvl="2"/>
            <a:r>
              <a:rPr lang="en-US" sz="2000" dirty="0"/>
              <a:t>Common database options and commands used with vcdb.</a:t>
            </a:r>
          </a:p>
          <a:p>
            <a:pPr lvl="3"/>
            <a:r>
              <a:rPr lang="en-US" sz="1800" dirty="0"/>
              <a:t>Command Verb (--cmd-verb=)</a:t>
            </a:r>
          </a:p>
          <a:p>
            <a:pPr lvl="4"/>
            <a:r>
              <a:rPr lang="en-US" sz="1800" dirty="0"/>
              <a:t>Compiler executable.</a:t>
            </a:r>
          </a:p>
          <a:p>
            <a:pPr lvl="4"/>
            <a:r>
              <a:rPr lang="en-US" sz="1800" dirty="0"/>
              <a:t>Required by some database commands.</a:t>
            </a:r>
          </a:p>
          <a:p>
            <a:pPr lvl="4"/>
            <a:r>
              <a:rPr lang="en-US" sz="1800" dirty="0"/>
              <a:t>To display all command verbs in the database use “dumpverbs” database command.</a:t>
            </a:r>
          </a:p>
          <a:p>
            <a:pPr lvl="3"/>
            <a:r>
              <a:rPr lang="en-US" sz="1800" dirty="0"/>
              <a:t>Compile Flag (--cflag=)</a:t>
            </a:r>
          </a:p>
          <a:p>
            <a:pPr lvl="4"/>
            <a:r>
              <a:rPr lang="en-US" sz="1800" dirty="0"/>
              <a:t>Compile flag used to compile application.</a:t>
            </a:r>
          </a:p>
          <a:p>
            <a:pPr lvl="3"/>
            <a:r>
              <a:rPr lang="en-US" sz="1800" dirty="0"/>
              <a:t>Output Flag (--outputflag=)</a:t>
            </a:r>
          </a:p>
          <a:p>
            <a:pPr lvl="4"/>
            <a:r>
              <a:rPr lang="en-US" sz="1800" dirty="0"/>
              <a:t>Primary output whether it is an executable, object file or preprocessed C code.</a:t>
            </a:r>
          </a:p>
          <a:p>
            <a:pPr lvl="3"/>
            <a:r>
              <a:rPr lang="en-US" sz="1800" dirty="0"/>
              <a:t>getcommand</a:t>
            </a:r>
          </a:p>
          <a:p>
            <a:pPr lvl="4"/>
            <a:r>
              <a:rPr lang="en-US" sz="1800" dirty="0"/>
              <a:t>Displays the full command of a specific file.</a:t>
            </a:r>
          </a:p>
          <a:p>
            <a:pPr lvl="3"/>
            <a:r>
              <a:rPr lang="en-US" sz="1800" dirty="0"/>
              <a:t>getppoptions</a:t>
            </a:r>
          </a:p>
          <a:p>
            <a:pPr lvl="4"/>
            <a:r>
              <a:rPr lang="en-US" sz="1800" dirty="0"/>
              <a:t>Displays preprocessor flags.</a:t>
            </a:r>
          </a:p>
          <a:p>
            <a:pPr lvl="3"/>
            <a:r>
              <a:rPr lang="en-US" sz="1800" dirty="0"/>
              <a:t>getfiles</a:t>
            </a:r>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a:t>vcdb dumpverbs</a:t>
            </a:r>
          </a:p>
          <a:p>
            <a:pPr lvl="3"/>
            <a:r>
              <a:rPr lang="en-US" sz="1600" dirty="0"/>
              <a:t>Dump all verbs used during the build</a:t>
            </a:r>
          </a:p>
          <a:p>
            <a:pPr lvl="1"/>
            <a:r>
              <a:rPr lang="en-US" sz="1800" dirty="0"/>
              <a:t>vcdb –cmd-verb=gcc.exe dumpcommands</a:t>
            </a:r>
          </a:p>
          <a:p>
            <a:pPr lvl="3"/>
            <a:r>
              <a:rPr lang="en-US" sz="1600" dirty="0"/>
              <a:t>Dump all commands used durning buld.</a:t>
            </a:r>
          </a:p>
          <a:p>
            <a:pPr lvl="1"/>
            <a:r>
              <a:rPr lang="en-US" sz="1800" dirty="0"/>
              <a:t>vcdb --cmd-verb=gcc.exe --file=lapi.c getcommand</a:t>
            </a:r>
          </a:p>
          <a:p>
            <a:pPr lvl="3"/>
            <a:r>
              <a:rPr lang="en-US" sz="1600" dirty="0"/>
              <a:t>Returns the compile command for a specific file.</a:t>
            </a:r>
          </a:p>
          <a:p>
            <a:pPr lvl="1"/>
            <a:r>
              <a:rPr lang="en-US" sz="1800" dirty="0"/>
              <a:t>vcdb --cmd-verb=gcc.exe --cflag=-c --outputflag=-o  getapps</a:t>
            </a:r>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vcdb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VectorCAST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 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VectorCAST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VectorCAST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a:t>VectorCAST Project Manager </a:t>
            </a:r>
          </a:p>
          <a:p>
            <a:pPr lvl="1">
              <a:buNone/>
            </a:pPr>
            <a:endParaRPr lang="en-US" dirty="0"/>
          </a:p>
          <a:p>
            <a:pPr lvl="1">
              <a:buNone/>
            </a:pPr>
            <a:r>
              <a:rPr lang="en-US" dirty="0"/>
              <a:t>Runtime Support Package (RSP) development</a:t>
            </a:r>
          </a:p>
          <a:p>
            <a:pPr lvl="2"/>
            <a:r>
              <a:rPr lang="en-US" dirty="0"/>
              <a:t>Ensure that VectorCAST can:</a:t>
            </a:r>
          </a:p>
          <a:p>
            <a:pPr lvl="3"/>
            <a:r>
              <a:rPr lang="en-US" dirty="0"/>
              <a:t>Load instrumented code on the target</a:t>
            </a:r>
          </a:p>
          <a:p>
            <a:pPr lvl="3"/>
            <a:r>
              <a:rPr lang="en-US" dirty="0"/>
              <a:t>Receive coverage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a:t>Intrinsics</a:t>
            </a:r>
          </a:p>
          <a:p>
            <a:pPr lvl="3"/>
            <a:r>
              <a:rPr lang="en-US" dirty="0"/>
              <a:t>Start-up scripts</a:t>
            </a:r>
          </a:p>
          <a:p>
            <a:pPr lvl="1">
              <a:buNone/>
            </a:pPr>
            <a:r>
              <a:rPr lang="en-US" dirty="0"/>
              <a:t>Create a VectorCAST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dirty="0"/>
              <a:t>Company Overview</a:t>
            </a:r>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critical</a:t>
            </a: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vVIRTUALtarget, TRACE32, uVision, etc.</a:t>
            </a:r>
          </a:p>
          <a:p>
            <a:pPr lvl="2"/>
            <a:r>
              <a:rPr lang="en-US" dirty="0"/>
              <a:t>Remote target platform</a:t>
            </a:r>
          </a:p>
          <a:p>
            <a:endParaRPr lang="en-US" dirty="0"/>
          </a:p>
          <a:p>
            <a:r>
              <a:rPr lang="en-US" dirty="0"/>
              <a:t>Architecture of target is not important. </a:t>
            </a:r>
          </a:p>
          <a:p>
            <a:pPr lvl="2"/>
            <a:r>
              <a:rPr lang="en-US" dirty="0"/>
              <a:t>VectorCAST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VectorCAST interfaces with specific compiler and target.</a:t>
            </a:r>
          </a:p>
          <a:p>
            <a:endParaRPr lang="en-US" dirty="0"/>
          </a:p>
          <a:p>
            <a:r>
              <a:rPr lang="en-US" dirty="0"/>
              <a:t>VectorCAST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VectorCAST to use a series of built-in command sequences to execute the target program.</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vcshell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VectorCAST uses 3</a:t>
            </a:r>
            <a:r>
              <a:rPr lang="en-US" baseline="30000" dirty="0"/>
              <a:t>rd</a:t>
            </a:r>
            <a:r>
              <a:rPr lang="en-US" dirty="0"/>
              <a:t> party parser (EDG)</a:t>
            </a:r>
          </a:p>
          <a:p>
            <a:endParaRPr lang="en-US" dirty="0"/>
          </a:p>
          <a:p>
            <a:r>
              <a:rPr lang="en-US" dirty="0"/>
              <a:t>Flags are acquired from VectorCAST support</a:t>
            </a:r>
          </a:p>
          <a:p>
            <a:endParaRPr lang="en-US" dirty="0"/>
          </a:p>
          <a:p>
            <a:r>
              <a:rPr lang="en-US" dirty="0"/>
              <a:t>Common flags</a:t>
            </a:r>
          </a:p>
          <a:p>
            <a:pPr lvl="1">
              <a:buFont typeface="Wingdings 3" panose="05040102010807070707" pitchFamily="18" charset="2"/>
              <a:buChar char="u"/>
            </a:pPr>
            <a:r>
              <a:rPr lang="en-US" dirty="0"/>
              <a:t>--define_macro=</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 unless –C option is used.</a:t>
            </a:r>
          </a:p>
          <a:p>
            <a:pPr lvl="2"/>
            <a:endParaRPr lang="en-US" dirty="0"/>
          </a:p>
          <a:p>
            <a:r>
              <a:rPr lang="en-US" dirty="0"/>
              <a:t>Post-preprocess command allows you to specify a custom script that transforms non-standard code constructs into code suitable for the parser.</a:t>
            </a:r>
          </a:p>
          <a:p>
            <a:pPr lvl="2"/>
            <a:r>
              <a:rPr lang="en-US" dirty="0"/>
              <a:t>VectorCAST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#include’s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#include’s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VectorCAST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VectorCAST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dirty="0"/>
              <a:t>Company Overview</a:t>
            </a:r>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VectorCAST/QA fit?</a:t>
            </a:r>
          </a:p>
          <a:p>
            <a:pPr lvl="1"/>
            <a:r>
              <a:rPr lang="en-US" sz="2000" dirty="0"/>
              <a:t>What is VectorCAST/QA?</a:t>
            </a:r>
          </a:p>
          <a:p>
            <a:pPr lvl="1"/>
            <a:r>
              <a:rPr lang="en-US" sz="2000" dirty="0"/>
              <a:t>Terminology</a:t>
            </a:r>
          </a:p>
          <a:p>
            <a:pPr lvl="1"/>
            <a:r>
              <a:rPr lang="en-US" sz="2000" dirty="0"/>
              <a:t>How the pieces fit together?</a:t>
            </a:r>
          </a:p>
          <a:p>
            <a:pPr lvl="1"/>
            <a:r>
              <a:rPr lang="en-US" sz="2000" dirty="0"/>
              <a:t>Steps to setup VectorCAST/QA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a:t>VectorCAST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dependencies</a:t>
            </a:r>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VectorCAST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170902624"/>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CANoe, vTestStudio,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(*.tu.c,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VectorCAST’s coverage output API (c_cover_io.c/c_cover_io.cpp)</a:t>
            </a:r>
          </a:p>
          <a:p>
            <a:pPr lvl="1"/>
            <a:r>
              <a:rPr lang="en-US" dirty="0"/>
              <a:t>Compile the instrumented source code along with c_cover_io (*)</a:t>
            </a:r>
          </a:p>
          <a:p>
            <a:pPr lvl="1"/>
            <a:r>
              <a:rPr lang="en-US" dirty="0"/>
              <a:t>Flash the instrumented binary onto the target or simulator (*)</a:t>
            </a:r>
          </a:p>
          <a:p>
            <a:pPr lvl="1"/>
            <a:r>
              <a:rPr lang="en-US" dirty="0"/>
              <a:t>Execute the system test using system testing procedures (CANoe, vTestStudio, scripts, etc.) (*)</a:t>
            </a:r>
          </a:p>
          <a:p>
            <a:pPr lvl="1"/>
            <a:r>
              <a:rPr lang="en-US" dirty="0"/>
              <a:t>Collect coverage by calling VectorCAST’s coverage output API and log the contents to a .DAT file (*)</a:t>
            </a:r>
          </a:p>
          <a:p>
            <a:pPr lvl="1"/>
            <a:r>
              <a:rPr lang="en-US" dirty="0"/>
              <a:t>Import the .DAT file into VectorCAST System Testing Environment</a:t>
            </a:r>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VectorCAST/QA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a:t>vcshell database</a:t>
            </a:r>
          </a:p>
          <a:p>
            <a:pPr lvl="2"/>
            <a:r>
              <a:rPr lang="en-US" sz="2000" dirty="0"/>
              <a:t>Text file</a:t>
            </a:r>
          </a:p>
          <a:p>
            <a:pPr>
              <a:buNone/>
            </a:pPr>
            <a:endParaRPr lang="en-US" sz="2000" dirty="0"/>
          </a:p>
          <a:p>
            <a:pPr>
              <a:buNone/>
            </a:pPr>
            <a:r>
              <a:rPr lang="en-US" sz="2000" dirty="0"/>
              <a:t>Build log is used to set options in VectorCAST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VectorCAST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VectorCAST/QA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a:t>VectorCAST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Tools-&gt;Options-&gt;Target-&gt;Input/Output Options</a:t>
            </a:r>
          </a:p>
          <a:p>
            <a:endParaRPr lang="en-US" dirty="0"/>
          </a:p>
          <a:p>
            <a:pPr lvl="1">
              <a:buChar char="u"/>
            </a:pPr>
            <a:r>
              <a:rPr lang="en-US" dirty="0"/>
              <a:t>I/O uses stdin/stdout</a:t>
            </a:r>
          </a:p>
          <a:p>
            <a:pPr lvl="2"/>
            <a:r>
              <a:rPr lang="en-US" dirty="0"/>
              <a:t>Target does not have file I/O capability</a:t>
            </a:r>
          </a:p>
          <a:p>
            <a:pPr lvl="2"/>
            <a:r>
              <a:rPr lang="en-US" dirty="0"/>
              <a:t>VectorCAST reads input data via stdin and writes output through stdout</a:t>
            </a:r>
          </a:p>
          <a:p>
            <a:pPr lvl="1"/>
            <a:r>
              <a:rPr lang="en-US" dirty="0"/>
              <a:t>I/O uses stdout only</a:t>
            </a:r>
          </a:p>
          <a:p>
            <a:pPr lvl="2"/>
            <a:r>
              <a:rPr lang="en-US" dirty="0"/>
              <a:t>Target only has stdout capability</a:t>
            </a:r>
          </a:p>
          <a:p>
            <a:pPr lvl="2"/>
            <a:r>
              <a:rPr lang="en-US" dirty="0"/>
              <a:t>Data is compiled into the test harness</a:t>
            </a:r>
          </a:p>
          <a:p>
            <a:pPr lvl="1"/>
            <a:r>
              <a:rPr lang="en-US" dirty="0"/>
              <a:t>Buffer I/O</a:t>
            </a:r>
          </a:p>
          <a:p>
            <a:pPr lvl="2"/>
            <a:r>
              <a:rPr lang="en-US" dirty="0"/>
              <a:t>Target does not have stdin capability and cannot write to files. The data is buffered within memory. This is usually used when the target doesn't have stdin or </a:t>
            </a:r>
            <a:r>
              <a:rPr lang="en-US" dirty="0" err="1"/>
              <a:t>stdout</a:t>
            </a:r>
            <a:r>
              <a:rPr lang="en-US" dirty="0"/>
              <a:t> capability</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dirty="0"/>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environment_name.bat/sh</a:t>
            </a:r>
          </a:p>
          <a:p>
            <a:pPr lvl="2"/>
            <a:r>
              <a:rPr lang="en-US" sz="2000" dirty="0"/>
              <a:t>Environment script </a:t>
            </a:r>
            <a:r>
              <a:rPr lang="en-US" sz="2000" i="1" dirty="0"/>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environment_name.bat/sh</a:t>
            </a:r>
          </a:p>
          <a:p>
            <a:pPr lvl="2"/>
            <a:r>
              <a:rPr lang="en-US" sz="2000" dirty="0"/>
              <a:t>If environment has imported results </a:t>
            </a:r>
            <a:r>
              <a:rPr lang="en-US" sz="2000" i="1" dirty="0"/>
              <a:t>environment_name.cvr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a:t>VectorCAST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a:t>VectorCAST Cover I/O files</a:t>
            </a:r>
          </a:p>
          <a:p>
            <a:pPr lvl="2"/>
            <a:r>
              <a:rPr lang="en-GB" sz="1800" dirty="0"/>
              <a:t>The I/O files are in the environment directory and are called:</a:t>
            </a:r>
          </a:p>
          <a:p>
            <a:pPr lvl="3"/>
            <a:r>
              <a:rPr lang="en-GB" sz="1600" dirty="0"/>
              <a:t>c_cover_io.c		for C source files</a:t>
            </a:r>
          </a:p>
          <a:p>
            <a:pPr lvl="3"/>
            <a:r>
              <a:rPr lang="en-GB" sz="1600" dirty="0"/>
              <a:t>c_cover_io.cpp		for C++ source files</a:t>
            </a:r>
          </a:p>
          <a:p>
            <a:pPr lvl="3"/>
            <a:r>
              <a:rPr lang="en-GB" sz="1600" dirty="0"/>
              <a:t>vcast_c_options.h, c_cover.h	included by the above</a:t>
            </a:r>
          </a:p>
          <a:p>
            <a:pPr lvl="3"/>
            <a:r>
              <a:rPr lang="en-GB" sz="1600" dirty="0"/>
              <a:t>vcast_cover_io.adb,		for Ada source files</a:t>
            </a:r>
          </a:p>
          <a:p>
            <a:pPr lvl="3"/>
            <a:r>
              <a:rPr lang="en-GB" sz="1600" dirty="0"/>
              <a:t>vcast_cover_io.ads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c_cover_io.c) </a:t>
            </a:r>
          </a:p>
          <a:p>
            <a:pPr lvl="2"/>
            <a:r>
              <a:rPr lang="en-GB" sz="1800" dirty="0"/>
              <a:t>Add to your compile command: </a:t>
            </a:r>
            <a:r>
              <a:rPr lang="en-GB" sz="1400" dirty="0"/>
              <a:t>gcc -g -c manager_driver.c manager.c database.c  %COVER_ENV%/c_cover_io.c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the System Test Script in VectorCAST</a:t>
            </a:r>
          </a:p>
          <a:p>
            <a:pPr lvl="3"/>
            <a:r>
              <a:rPr lang="en-GB" sz="1800" dirty="0"/>
              <a:t>Right mouse on Environment -&gt; System Testing-&gt;Edit Script</a:t>
            </a:r>
          </a:p>
          <a:p>
            <a:pPr lvl="3"/>
            <a:r>
              <a:rPr lang="en-GB" sz="1800" dirty="0"/>
              <a:t>Add Build Command to Python Script</a:t>
            </a:r>
          </a:p>
          <a:p>
            <a:pPr lvl="3"/>
            <a:r>
              <a:rPr lang="en-GB" sz="1800" dirty="0"/>
              <a:t>Optionally, add Execution Scripts</a:t>
            </a:r>
          </a:p>
          <a:p>
            <a:pPr lvl="1">
              <a:buClr>
                <a:srgbClr val="000000"/>
              </a:buClr>
              <a:buSzPct val="100000"/>
              <a:buFont typeface="Wingdings 3" panose="05040102010807070707" pitchFamily="18" charset="2"/>
              <a:buAutoNum type="arabicPeriod"/>
            </a:pPr>
            <a:r>
              <a:rPr lang="en-GB" sz="2200" dirty="0"/>
              <a:t>Use Normal Build Mechanism to build your application</a:t>
            </a:r>
          </a:p>
          <a:p>
            <a:pPr lvl="3"/>
            <a:r>
              <a:rPr lang="en-GB" sz="1800" dirty="0"/>
              <a:t>e.g.,, makefile, Visual Studio Project, Eclipse Project. etc…</a:t>
            </a:r>
          </a:p>
          <a:p>
            <a:pPr lvl="3"/>
            <a:r>
              <a:rPr lang="en-GB" sz="1800" dirty="0"/>
              <a:t>Add c_cover_io.c  to your project</a:t>
            </a:r>
          </a:p>
          <a:p>
            <a:pPr lvl="3"/>
            <a:r>
              <a:rPr lang="en-GB" sz="1800" dirty="0"/>
              <a:t>Add the include path for vcast_c_options.h &amp; c_cover.h</a:t>
            </a:r>
          </a:p>
          <a:p>
            <a:pPr lvl="3"/>
            <a:r>
              <a:rPr lang="en-GB" sz="1800" dirty="0"/>
              <a:t>Note that vcast_c_options.h changes if instrumentation options change.</a:t>
            </a:r>
          </a:p>
          <a:p>
            <a:pPr lvl="3"/>
            <a:endParaRPr lang="en-GB" sz="1800" dirty="0"/>
          </a:p>
          <a:p>
            <a:pPr>
              <a:buNone/>
            </a:pPr>
            <a:endParaRPr lang="en-GB" sz="2000" dirty="0"/>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VectorCAST.</a:t>
            </a:r>
          </a:p>
          <a:p>
            <a:pPr lvl="2"/>
            <a:r>
              <a:rPr lang="en-GB" sz="1800" dirty="0"/>
              <a:t>When a QA environment is created a separate instrumentation directory is created to store the instrumented source code.</a:t>
            </a:r>
          </a:p>
          <a:p>
            <a:pPr lvl="3"/>
            <a:r>
              <a:rPr lang="en-US" sz="1600" dirty="0"/>
              <a:t>vcast_working\vcast_qa\Lua_System_Test\vc-inst</a:t>
            </a:r>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vc-inst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vc-inst</a:t>
            </a:r>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VectorCAST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VectorCAST Project files and still be able to regenerate the VectorCAST Project on any machine.</a:t>
            </a:r>
          </a:p>
          <a:p>
            <a:pPr>
              <a:buNone/>
            </a:pPr>
            <a:r>
              <a:rPr lang="en-US" sz="2000" dirty="0"/>
              <a:t>We maintain the folder structure and eliminate any files that are not necessary to regenerate the VectorCAST Project</a:t>
            </a:r>
          </a:p>
          <a:p>
            <a:pPr>
              <a:buNone/>
            </a:pPr>
            <a:r>
              <a:rPr lang="en-US" sz="2000" dirty="0"/>
              <a:t>The screen shot shows the correct listing of files</a:t>
            </a:r>
          </a:p>
          <a:p>
            <a:pPr>
              <a:buNone/>
            </a:pPr>
            <a:r>
              <a:rPr lang="en-US" sz="2000" dirty="0"/>
              <a:t>Folders of interest:</a:t>
            </a:r>
          </a:p>
          <a:p>
            <a:pPr lvl="2"/>
            <a:r>
              <a:rPr lang="en-US" sz="2000" dirty="0"/>
              <a:t>vcast_working</a:t>
            </a:r>
          </a:p>
          <a:p>
            <a:pPr lvl="3"/>
            <a:r>
              <a:rPr lang="en-US" sz="1800" dirty="0"/>
              <a:t>Lua_Testing</a:t>
            </a:r>
          </a:p>
          <a:p>
            <a:pPr lvl="4"/>
            <a:r>
              <a:rPr lang="en-US" sz="1800" dirty="0"/>
              <a:t>Environment</a:t>
            </a:r>
          </a:p>
          <a:p>
            <a:pPr lvl="4"/>
            <a:r>
              <a:rPr lang="en-US" sz="1800" dirty="0"/>
              <a:t>Python</a:t>
            </a:r>
          </a:p>
          <a:p>
            <a:pPr lvl="3"/>
            <a:r>
              <a:rPr lang="en-US" sz="1800" dirty="0"/>
              <a:t>MinGW_Template</a:t>
            </a:r>
          </a:p>
          <a:p>
            <a:pPr lvl="3"/>
            <a:r>
              <a:rPr lang="en-US" sz="1800" dirty="0"/>
              <a:t>SupportFiles</a:t>
            </a:r>
          </a:p>
          <a:p>
            <a:pPr lvl="3"/>
            <a:r>
              <a:rPr lang="en-US" sz="1800" dirty="0"/>
              <a:t>vcast_qa</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a:latin typeface="Mark Pro for Vector" panose="020B0504020201010104" pitchFamily="34" charset="0"/>
              </a:rPr>
              <a:t>VectorCAST</a:t>
            </a: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vcast_working folder stores all VectorCAST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a:t>Lua_Testing.vcm</a:t>
            </a:r>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Lua_Testing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*.pyc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vcast_working\Lua_Testing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MinGW_Template folder contains all artifacts related to our template unit test environment.</a:t>
            </a:r>
          </a:p>
          <a:p>
            <a:pPr>
              <a:buNone/>
            </a:pPr>
            <a:endParaRPr lang="en-US" sz="2000" dirty="0"/>
          </a:p>
          <a:p>
            <a:pPr>
              <a:buNone/>
            </a:pPr>
            <a:r>
              <a:rPr lang="en-US" sz="2000" dirty="0"/>
              <a:t>Files of interest:</a:t>
            </a:r>
          </a:p>
          <a:p>
            <a:pPr lvl="2"/>
            <a:r>
              <a:rPr lang="en-US" sz="2000" dirty="0"/>
              <a:t>LAPI.env</a:t>
            </a:r>
          </a:p>
          <a:p>
            <a:pPr lvl="2"/>
            <a:r>
              <a:rPr lang="en-US" sz="2000" dirty="0"/>
              <a:t>CCAST_.CFG</a:t>
            </a:r>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vcast_working\MinGW_Template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SupportFiles folder contains custom scripts, header files, etc.</a:t>
            </a:r>
          </a:p>
          <a:p>
            <a:pPr>
              <a:buNone/>
            </a:pPr>
            <a:r>
              <a:rPr lang="en-US" sz="2000" dirty="0"/>
              <a:t>In our labs we also stored build logs, file list, a working CCAST.CFG and vcshell database. Although these files are not necessary to rebuild the VectorCAST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vcast_working\SupportFiles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vcast_qa folder contains all artifacts related to our VectorCAST\QA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a:t>Lua_System_Test.enc</a:t>
            </a:r>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vcast_working\vcast_qa</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Continuous Integration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38008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Continuous integration is a strategy for software developers to help increase the speed of development by building and testing an application frequently.</a:t>
            </a:r>
          </a:p>
          <a:p>
            <a:pPr lvl="2"/>
            <a:r>
              <a:rPr lang="en-US" sz="2000" dirty="0"/>
              <a:t>Developers commit code changes daily</a:t>
            </a:r>
          </a:p>
          <a:p>
            <a:pPr lvl="2"/>
            <a:r>
              <a:rPr lang="en-US" sz="2000" dirty="0"/>
              <a:t>Continuous integration software automatically builds and runs tests.</a:t>
            </a:r>
          </a:p>
          <a:p>
            <a:pPr>
              <a:buNone/>
            </a:pPr>
            <a:endParaRPr lang="en-US" sz="2000" dirty="0"/>
          </a:p>
          <a:p>
            <a:pPr lvl="1">
              <a:buNone/>
            </a:pPr>
            <a:r>
              <a:rPr lang="en-US" sz="2000" dirty="0"/>
              <a:t>Goal is to find bugs early.</a:t>
            </a:r>
          </a:p>
          <a:p>
            <a:pPr lvl="2"/>
            <a:r>
              <a:rPr lang="en-US" sz="2000" dirty="0"/>
              <a:t>Less man hours to debug, identify and fix.</a:t>
            </a:r>
          </a:p>
          <a:p>
            <a:pPr>
              <a:buNone/>
            </a:pPr>
            <a:endParaRPr lang="en-US" sz="2000" dirty="0"/>
          </a:p>
          <a:p>
            <a:pPr>
              <a:buNone/>
            </a:pPr>
            <a:r>
              <a:rPr lang="en-US" sz="2000" dirty="0"/>
              <a:t>Popular Continuous Integration Tools</a:t>
            </a:r>
          </a:p>
          <a:p>
            <a:pPr lvl="2"/>
            <a:r>
              <a:rPr lang="en-US" sz="2000" dirty="0"/>
              <a:t>Jenkins</a:t>
            </a:r>
          </a:p>
          <a:p>
            <a:pPr lvl="2"/>
            <a:r>
              <a:rPr lang="en-US" sz="2000" dirty="0"/>
              <a:t>Bamboo</a:t>
            </a:r>
          </a:p>
          <a:p>
            <a:pPr lvl="2"/>
            <a:r>
              <a:rPr lang="en-US" sz="2000" dirty="0"/>
              <a:t>GitLab</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What is Continuous Integration?</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543538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VectorCAST plug-ins are available for Jenkins CI tool</a:t>
            </a:r>
          </a:p>
          <a:p>
            <a:pPr lvl="2"/>
            <a:r>
              <a:rPr lang="en-US" sz="2000" dirty="0"/>
              <a:t>Checks out application code and VectorCAST Project from SCM</a:t>
            </a:r>
          </a:p>
          <a:p>
            <a:pPr lvl="2"/>
            <a:r>
              <a:rPr lang="en-US" sz="2000" dirty="0"/>
              <a:t>Sets up environment for testing</a:t>
            </a:r>
          </a:p>
          <a:p>
            <a:pPr lvl="2"/>
            <a:r>
              <a:rPr lang="en-US" sz="2000" dirty="0"/>
              <a:t>Executes tests and reports results</a:t>
            </a:r>
          </a:p>
          <a:p>
            <a:pPr lvl="3"/>
            <a:r>
              <a:rPr lang="en-US" sz="1800" dirty="0"/>
              <a:t>Takes advantage of VectorCAST’s Change Based Testing</a:t>
            </a:r>
          </a:p>
          <a:p>
            <a:pPr>
              <a:buNone/>
            </a:pPr>
            <a:endParaRPr lang="en-US" sz="2000" dirty="0"/>
          </a:p>
          <a:p>
            <a:pPr>
              <a:buNone/>
            </a:pPr>
            <a:r>
              <a:rPr lang="en-US" sz="2000" dirty="0"/>
              <a:t>Two types of supported Jenkins jobs</a:t>
            </a:r>
          </a:p>
          <a:p>
            <a:pPr lvl="2"/>
            <a:r>
              <a:rPr lang="en-US" sz="2000" dirty="0"/>
              <a:t>Single job</a:t>
            </a:r>
          </a:p>
          <a:p>
            <a:pPr lvl="3"/>
            <a:r>
              <a:rPr lang="en-US" sz="1800" dirty="0"/>
              <a:t>Creates a single job to build and execute environments in VectorCAST Project.</a:t>
            </a:r>
          </a:p>
          <a:p>
            <a:pPr lvl="3"/>
            <a:r>
              <a:rPr lang="en-US" sz="1800" dirty="0"/>
              <a:t>Executed on one target computer</a:t>
            </a:r>
          </a:p>
          <a:p>
            <a:pPr lvl="2"/>
            <a:r>
              <a:rPr lang="en-US" sz="2000" dirty="0"/>
              <a:t>Pipeline job</a:t>
            </a:r>
          </a:p>
          <a:p>
            <a:pPr lvl="3"/>
            <a:r>
              <a:rPr lang="en-US" sz="1800" dirty="0"/>
              <a:t>Builds and executes all environments in a VectorCAST Project in parallel.</a:t>
            </a:r>
          </a:p>
          <a:p>
            <a:pPr lvl="3"/>
            <a:r>
              <a:rPr lang="en-US" sz="1800" dirty="0"/>
              <a:t>Speeds up test execution</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15957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Prerequisites for Jenkins Integration</a:t>
            </a:r>
          </a:p>
          <a:p>
            <a:pPr lvl="2"/>
            <a:r>
              <a:rPr lang="en-US" sz="1800" dirty="0"/>
              <a:t>VectorCAST must be installed on each Jenkins node performing the job.</a:t>
            </a:r>
          </a:p>
          <a:p>
            <a:pPr lvl="3"/>
            <a:r>
              <a:rPr lang="en-US" sz="1600" dirty="0"/>
              <a:t>Access to license server</a:t>
            </a:r>
          </a:p>
          <a:p>
            <a:pPr lvl="3"/>
            <a:r>
              <a:rPr lang="en-US" sz="1600" dirty="0"/>
              <a:t>Pipeline can consume more than one license</a:t>
            </a:r>
          </a:p>
          <a:p>
            <a:pPr lvl="2"/>
            <a:r>
              <a:rPr lang="en-US" sz="1800" dirty="0"/>
              <a:t>Application build tools must be installed on Jenkins node performing the job</a:t>
            </a:r>
          </a:p>
          <a:p>
            <a:pPr lvl="2"/>
            <a:r>
              <a:rPr lang="en-US" sz="1800" dirty="0"/>
              <a:t>Running tests on target</a:t>
            </a:r>
          </a:p>
          <a:p>
            <a:pPr lvl="3"/>
            <a:r>
              <a:rPr lang="en-US" sz="1600" dirty="0"/>
              <a:t>Flash programming tools must be installed</a:t>
            </a:r>
          </a:p>
          <a:p>
            <a:pPr lvl="3"/>
            <a:r>
              <a:rPr lang="en-US" sz="1600" dirty="0"/>
              <a:t>All necessary connections to target</a:t>
            </a:r>
          </a:p>
          <a:p>
            <a:pPr lvl="2"/>
            <a:r>
              <a:rPr lang="en-US" sz="1800" dirty="0"/>
              <a:t>Credentials for SCM and other tools</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562433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Creating a Single Job</a:t>
            </a:r>
          </a:p>
          <a:p>
            <a:pPr lvl="2"/>
            <a:r>
              <a:rPr lang="en-US" sz="1800" dirty="0"/>
              <a:t>Path to the VectorCAST Project</a:t>
            </a:r>
          </a:p>
          <a:p>
            <a:pPr lvl="3"/>
            <a:r>
              <a:rPr lang="en-US" sz="1600" dirty="0"/>
              <a:t>Relative to the SCM check-out root</a:t>
            </a:r>
          </a:p>
          <a:p>
            <a:pPr lvl="2"/>
            <a:r>
              <a:rPr lang="en-US" sz="1800" dirty="0"/>
              <a:t>Script commands</a:t>
            </a:r>
          </a:p>
          <a:p>
            <a:pPr lvl="3"/>
            <a:r>
              <a:rPr lang="en-US" sz="1600" dirty="0"/>
              <a:t>Call to setup_env.bat/sh</a:t>
            </a:r>
          </a:p>
          <a:p>
            <a:pPr lvl="2"/>
            <a:r>
              <a:rPr lang="en-US" sz="1800" dirty="0"/>
              <a:t>Optionally use reporting</a:t>
            </a:r>
          </a:p>
          <a:p>
            <a:pPr lvl="2"/>
            <a:r>
              <a:rPr lang="en-US" sz="1800" dirty="0"/>
              <a:t>SCM Integration</a:t>
            </a:r>
          </a:p>
          <a:p>
            <a:pPr lvl="3"/>
            <a:r>
              <a:rPr lang="en-US" sz="1600" dirty="0"/>
              <a:t>Repository URL</a:t>
            </a:r>
          </a:p>
          <a:p>
            <a:pPr lvl="3"/>
            <a:r>
              <a:rPr lang="en-US" sz="1600" dirty="0"/>
              <a:t>Credentials to access repository</a:t>
            </a:r>
          </a:p>
          <a:p>
            <a:pPr>
              <a:buNone/>
            </a:pPr>
            <a:endParaRPr lang="en-US" sz="16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68131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dirty="0"/>
              <a:t>Company Overview</a:t>
            </a:r>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support@&lt;CountryCode&gt;.vector.com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dirty="0">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a:t>
            </a:r>
          </a:p>
          <a:p>
            <a:pPr lvl="3"/>
            <a:r>
              <a:rPr lang="en-US" dirty="0"/>
              <a:t>Insert the file path to your </a:t>
            </a:r>
            <a:r>
              <a:rPr lang="en-US" dirty="0" err="1"/>
              <a:t>VectorCAST</a:t>
            </a:r>
            <a:r>
              <a:rPr lang="en-US" dirty="0"/>
              <a:t> installation directory.</a:t>
            </a:r>
          </a:p>
          <a:p>
            <a:pPr lvl="2"/>
            <a:r>
              <a:rPr lang="en-US" dirty="0"/>
              <a:t>Locate “SET VECTOR_LICENSE_FILE=”</a:t>
            </a:r>
          </a:p>
          <a:p>
            <a:pPr lvl="3"/>
            <a:r>
              <a:rPr lang="en-US" dirty="0"/>
              <a:t>Insert the file path to your </a:t>
            </a:r>
            <a:r>
              <a:rPr lang="en-US" dirty="0" err="1"/>
              <a:t>VectorCAST</a:t>
            </a:r>
            <a:r>
              <a:rPr lang="en-US" dirty="0"/>
              <a:t> License file.</a:t>
            </a:r>
          </a:p>
          <a:p>
            <a:pPr lvl="2"/>
            <a:r>
              <a:rPr lang="en-US" dirty="0"/>
              <a:t>Locate “SET VCAST_SRC_BASE=%SETUP_DIR%\..\src” and update with a relative path to the source code base directory.</a:t>
            </a:r>
          </a:p>
          <a:p>
            <a:pPr lvl="3"/>
            <a:r>
              <a:rPr lang="en-US" dirty="0"/>
              <a:t>You should not have to change this.</a:t>
            </a:r>
          </a:p>
          <a:p>
            <a:pPr lvl="2"/>
            <a:r>
              <a:rPr lang="en-US" dirty="0"/>
              <a:t>Locate “SET MINGW_BASE_DIR=“ </a:t>
            </a:r>
          </a:p>
          <a:p>
            <a:pPr lvl="3"/>
            <a:r>
              <a:rPr lang="en-US" dirty="0"/>
              <a:t>Enter the file path to the base directory of MinGW.</a:t>
            </a:r>
          </a:p>
          <a:p>
            <a:pPr lvl="2"/>
            <a:r>
              <a:rPr lang="en-US" dirty="0"/>
              <a:t>Locate “SET MINGW_COMPILER_DIR=“. </a:t>
            </a:r>
          </a:p>
          <a:p>
            <a:pPr lvl="3"/>
            <a:r>
              <a:rPr lang="en-US" dirty="0"/>
              <a:t>Use the environment variable “MINGW_BASE_DIR” to set  the file path to the “gcc” binaries. </a:t>
            </a:r>
          </a:p>
          <a:p>
            <a:pPr lvl="2"/>
            <a:r>
              <a:rPr lang="en-US" dirty="0"/>
              <a:t>Locate “SET MINGW_MAKE_DIR=“. </a:t>
            </a:r>
          </a:p>
          <a:p>
            <a:pPr lvl="3"/>
            <a:r>
              <a:rPr lang="en-US" dirty="0"/>
              <a:t>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6633" y="2276751"/>
            <a:ext cx="3818733" cy="3548722"/>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“vcast_working” directory and execute Start_VectorCAST.bat. </a:t>
            </a:r>
          </a:p>
          <a:p>
            <a:pPr lvl="2"/>
            <a:r>
              <a:rPr lang="en-US" dirty="0"/>
              <a:t>After VectorCAST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“gcc –v” to display the version of gcc that is installed in the MinGW installation dir.</a:t>
            </a:r>
          </a:p>
          <a:p>
            <a:pPr lvl="4"/>
            <a:r>
              <a:rPr lang="en-US" dirty="0"/>
              <a:t>Make a note of what version of gcc is being used. We will need the version number in other labs.</a:t>
            </a:r>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Variables</a:t>
            </a:r>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6" y="1533437"/>
            <a:ext cx="6144426"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4FA3FAABCF8B49ACC521531349A4AC" ma:contentTypeVersion="2" ma:contentTypeDescription="Create a new document." ma:contentTypeScope="" ma:versionID="4bd7aa4e67822eb6b1caa2d0a9f6713d">
  <xsd:schema xmlns:xsd="http://www.w3.org/2001/XMLSchema" xmlns:xs="http://www.w3.org/2001/XMLSchema" xmlns:p="http://schemas.microsoft.com/office/2006/metadata/properties" xmlns:ns2="dd94b2f3-c4bb-4914-b2ed-0ba2797356ed" targetNamespace="http://schemas.microsoft.com/office/2006/metadata/properties" ma:root="true" ma:fieldsID="e25d1d5c1521136f690f41528a1712b2" ns2:_="">
    <xsd:import namespace="dd94b2f3-c4bb-4914-b2ed-0ba2797356e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4b2f3-c4bb-4914-b2ed-0ba2797356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F06FA2-8C7A-4502-97C8-5A3C5336A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94b2f3-c4bb-4914-b2ed-0ba2797356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60AA9A-BEE5-41F7-824E-D50F195F920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2ea2ca9-841d-4674-b1fa-c50b97dac731"/>
    <ds:schemaRef ds:uri="http://www.w3.org/XML/1998/namespace"/>
    <ds:schemaRef ds:uri="http://purl.org/dc/dcmitype/"/>
  </ds:schemaRefs>
</ds:datastoreItem>
</file>

<file path=customXml/itemProps3.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customXml/itemProps4.xml><?xml version="1.0" encoding="utf-8"?>
<ds:datastoreItem xmlns:ds="http://schemas.openxmlformats.org/officeDocument/2006/customXml" ds:itemID="{A2C5B0B8-2940-4B7A-A11A-783593AEAA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10485</Words>
  <Application>Microsoft Office PowerPoint</Application>
  <PresentationFormat>Widescreen</PresentationFormat>
  <Paragraphs>1408</Paragraphs>
  <Slides>114</Slides>
  <Notes>114</Notes>
  <HiddenSlides>3</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114</vt:i4>
      </vt:variant>
      <vt:variant>
        <vt:lpstr>Custom Shows</vt:lpstr>
      </vt:variant>
      <vt:variant>
        <vt:i4>50</vt:i4>
      </vt:variant>
    </vt:vector>
  </HeadingPairs>
  <TitlesOfParts>
    <vt:vector size="175"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Continuous Integration</vt:lpstr>
      <vt:lpstr>Lecture: Continuous Integration</vt:lpstr>
      <vt:lpstr>Lecture: Continuous Integration</vt:lpstr>
      <vt:lpstr>Lecture: Continuous Integration</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1007</cp:revision>
  <cp:lastPrinted>2020-03-20T13:52:24Z</cp:lastPrinted>
  <dcterms:created xsi:type="dcterms:W3CDTF">2018-03-09T12:40:02Z</dcterms:created>
  <dcterms:modified xsi:type="dcterms:W3CDTF">2020-08-18T12:35:43Z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0x010100924FA3FAABCF8B49ACC521531349A4AC</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2020-06-04T04:00:00Z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